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embeddedFontLst>
    <p:embeddedFont>
      <p:font typeface="Saira Medium"/>
      <p:regular r:id="rId23"/>
    </p:embeddedFont>
    <p:embeddedFont>
      <p:font typeface="Saira Medium"/>
      <p:regular r:id="rId24"/>
    </p:embeddedFont>
    <p:embeddedFont>
      <p:font typeface="Saira Medium"/>
      <p:regular r:id="rId25"/>
    </p:embeddedFont>
    <p:embeddedFont>
      <p:font typeface="Saira Medium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Relationship Id="rId27" Type="http://schemas.openxmlformats.org/officeDocument/2006/relationships/font" Target="fonts/font5.fntdata"/><Relationship Id="rId28" Type="http://schemas.openxmlformats.org/officeDocument/2006/relationships/font" Target="fonts/font6.fntdata"/><Relationship Id="rId29" Type="http://schemas.openxmlformats.org/officeDocument/2006/relationships/font" Target="fonts/font7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hyperlink" Target="https://mainnet.infura.io/v3/&lt;&#1090;&#1074;&#1110;&#1081;-&#1082;&#1083;&#1102;&#1095;&gt;" TargetMode="External"/><Relationship Id="rId6" Type="http://schemas.openxmlformats.org/officeDocument/2006/relationships/hyperlink" Target="https://rpc.sepolia.org" TargetMode="External"/><Relationship Id="rId7" Type="http://schemas.openxmlformats.org/officeDocument/2006/relationships/hyperlink" Target="http://127.0.0.1:7545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8" Type="http://schemas.openxmlformats.org/officeDocument/2006/relationships/image" Target="../media/image-13-5.png"/><Relationship Id="rId9" Type="http://schemas.openxmlformats.org/officeDocument/2006/relationships/image" Target="../media/image-13-6.png"/><Relationship Id="rId10" Type="http://schemas.openxmlformats.org/officeDocument/2006/relationships/slideLayout" Target="../slideLayouts/slideLayout14.xml"/><Relationship Id="rId11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MetaMask: Ваш Міст до Блокчейну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Локальний криптогаманець для безпечної взаємодії з блокчейном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04209"/>
            <a:ext cx="7609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o 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0579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Генерація seed-фрази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1167" y="3076337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849047"/>
            <a:ext cx="28632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Генерація в браузері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339465"/>
            <a:ext cx="28632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Створюється локально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1562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089" y="4496633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Повна приватність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759762"/>
            <a:ext cx="29346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 передається на сервери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1562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5916930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689640"/>
            <a:ext cx="3271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Локальна криптографія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6180058"/>
            <a:ext cx="3271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Всередині браузера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Створення ключів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Seed-фраза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Корінь для ключів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Приватний ключ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Через BIP-32/44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Публічний ключ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Криптографічне перетворення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Адреса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отримання коштів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6756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Взаємодія з блокчейном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096453"/>
            <a:ext cx="30480" cy="5085636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336363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Користувач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Ініціює дію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3721179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MetaMask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Формує запит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RPC-вузол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Передає в мережу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1273612" y="6490811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830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Блокчейн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1830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Обробляє транзакцію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14028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311825"/>
            <a:ext cx="2924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Що таке RPC-вузол?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836176"/>
            <a:ext cx="83503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🔌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RPC-вузол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це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сервер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через який MetaMask (і взагалі dApps) "бачать" блокчейн.</a:t>
            </a:r>
            <a:endParaRPr lang="en-US" sz="850" dirty="0"/>
          </a:p>
        </p:txBody>
      </p:sp>
      <p:sp>
        <p:nvSpPr>
          <p:cNvPr id="5" name="Shape 2"/>
          <p:cNvSpPr/>
          <p:nvPr/>
        </p:nvSpPr>
        <p:spPr>
          <a:xfrm>
            <a:off x="524351" y="1145143"/>
            <a:ext cx="15240" cy="4237077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36687" y="1265039"/>
            <a:ext cx="340162" cy="1524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7" name="Shape 4"/>
          <p:cNvSpPr/>
          <p:nvPr/>
        </p:nvSpPr>
        <p:spPr>
          <a:xfrm>
            <a:off x="396776" y="1145143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81" y="1166336"/>
            <a:ext cx="170021" cy="21264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91446" y="118407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Що таке RPC-вузол?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1091446" y="1429226"/>
            <a:ext cx="76557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має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повну копію блокчейну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приймає запити від клієнтів (твого браузера або MetaMask)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
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• відповідає через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JSON-RPC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інтерфейс</a:t>
            </a:r>
            <a:endParaRPr lang="en-US" sz="850" dirty="0"/>
          </a:p>
        </p:txBody>
      </p:sp>
      <p:sp>
        <p:nvSpPr>
          <p:cNvPr id="11" name="Shape 7"/>
          <p:cNvSpPr/>
          <p:nvPr/>
        </p:nvSpPr>
        <p:spPr>
          <a:xfrm>
            <a:off x="636687" y="2320290"/>
            <a:ext cx="340162" cy="1524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2" name="Shape 8"/>
          <p:cNvSpPr/>
          <p:nvPr/>
        </p:nvSpPr>
        <p:spPr>
          <a:xfrm>
            <a:off x="396776" y="2200394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81" y="2221587"/>
            <a:ext cx="170021" cy="21264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91446" y="2239328"/>
            <a:ext cx="144018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Як працюють запити</a:t>
            </a:r>
            <a:endParaRPr lang="en-US" sz="1100" dirty="0"/>
          </a:p>
        </p:txBody>
      </p:sp>
      <p:sp>
        <p:nvSpPr>
          <p:cNvPr id="15" name="Text 10"/>
          <p:cNvSpPr/>
          <p:nvPr/>
        </p:nvSpPr>
        <p:spPr>
          <a:xfrm>
            <a:off x="1091446" y="2484477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📡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MetaMask надсилає запити на кшталт:</a:t>
            </a:r>
            <a:endParaRPr lang="en-US" sz="850" dirty="0"/>
          </a:p>
        </p:txBody>
      </p:sp>
      <p:sp>
        <p:nvSpPr>
          <p:cNvPr id="16" name="Shape 11"/>
          <p:cNvSpPr/>
          <p:nvPr/>
        </p:nvSpPr>
        <p:spPr>
          <a:xfrm>
            <a:off x="1091446" y="2793444"/>
            <a:ext cx="7655719" cy="895826"/>
          </a:xfrm>
          <a:prstGeom prst="roundRect">
            <a:avLst>
              <a:gd name="adj" fmla="val 11394"/>
            </a:avLst>
          </a:prstGeom>
          <a:solidFill>
            <a:srgbClr val="4B1E01"/>
          </a:solidFill>
          <a:ln/>
        </p:spPr>
      </p:sp>
      <p:sp>
        <p:nvSpPr>
          <p:cNvPr id="17" name="Shape 12"/>
          <p:cNvSpPr/>
          <p:nvPr/>
        </p:nvSpPr>
        <p:spPr>
          <a:xfrm>
            <a:off x="1085850" y="2793444"/>
            <a:ext cx="7666911" cy="895826"/>
          </a:xfrm>
          <a:prstGeom prst="roundRect">
            <a:avLst>
              <a:gd name="adj" fmla="val 1899"/>
            </a:avLst>
          </a:prstGeom>
          <a:solidFill>
            <a:srgbClr val="4B1E01"/>
          </a:solidFill>
          <a:ln/>
        </p:spPr>
      </p:sp>
      <p:sp>
        <p:nvSpPr>
          <p:cNvPr id="18" name="Text 13"/>
          <p:cNvSpPr/>
          <p:nvPr/>
        </p:nvSpPr>
        <p:spPr>
          <a:xfrm>
            <a:off x="1199198" y="2878455"/>
            <a:ext cx="74402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"method": "eth_getBalance",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"params": ["0x123..."]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850" dirty="0"/>
          </a:p>
        </p:txBody>
      </p:sp>
      <p:sp>
        <p:nvSpPr>
          <p:cNvPr id="19" name="Text 14"/>
          <p:cNvSpPr/>
          <p:nvPr/>
        </p:nvSpPr>
        <p:spPr>
          <a:xfrm>
            <a:off x="1091446" y="3816787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І RPC-вузол повертає результат.</a:t>
            </a:r>
            <a:endParaRPr lang="en-US" sz="850" dirty="0"/>
          </a:p>
        </p:txBody>
      </p:sp>
      <p:sp>
        <p:nvSpPr>
          <p:cNvPr id="20" name="Shape 15"/>
          <p:cNvSpPr/>
          <p:nvPr/>
        </p:nvSpPr>
        <p:spPr>
          <a:xfrm>
            <a:off x="636687" y="4344948"/>
            <a:ext cx="340162" cy="1524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21" name="Shape 16"/>
          <p:cNvSpPr/>
          <p:nvPr/>
        </p:nvSpPr>
        <p:spPr>
          <a:xfrm>
            <a:off x="396776" y="4225052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81" y="4246245"/>
            <a:ext cx="170021" cy="212646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091446" y="426398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Що таке RPC URL?</a:t>
            </a:r>
            <a:endParaRPr lang="en-US" sz="1100" dirty="0"/>
          </a:p>
        </p:txBody>
      </p:sp>
      <p:sp>
        <p:nvSpPr>
          <p:cNvPr id="24" name="Text 18"/>
          <p:cNvSpPr/>
          <p:nvPr/>
        </p:nvSpPr>
        <p:spPr>
          <a:xfrm>
            <a:off x="1091446" y="4509135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 адреса до вузла, куди MetaMask надсилає запити, наприклад:</a:t>
            </a:r>
            <a:endParaRPr lang="en-US" sz="850" dirty="0"/>
          </a:p>
        </p:txBody>
      </p:sp>
      <p:sp>
        <p:nvSpPr>
          <p:cNvPr id="25" name="Text 19"/>
          <p:cNvSpPr/>
          <p:nvPr/>
        </p:nvSpPr>
        <p:spPr>
          <a:xfrm>
            <a:off x="1091446" y="4758571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u="sng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https://mainnet.infura.io/v3/&lt;твій-ключ&gt;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(Ethereum Mainnet)</a:t>
            </a:r>
            <a:endParaRPr lang="en-US" sz="850" dirty="0"/>
          </a:p>
        </p:txBody>
      </p:sp>
      <p:sp>
        <p:nvSpPr>
          <p:cNvPr id="26" name="Text 20"/>
          <p:cNvSpPr/>
          <p:nvPr/>
        </p:nvSpPr>
        <p:spPr>
          <a:xfrm>
            <a:off x="1091446" y="4979670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u="sng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https://rpc.sepolia.org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(Sepolia Testnet)</a:t>
            </a:r>
            <a:endParaRPr lang="en-US" sz="850" dirty="0"/>
          </a:p>
        </p:txBody>
      </p:sp>
      <p:sp>
        <p:nvSpPr>
          <p:cNvPr id="27" name="Text 21"/>
          <p:cNvSpPr/>
          <p:nvPr/>
        </p:nvSpPr>
        <p:spPr>
          <a:xfrm>
            <a:off x="1091446" y="5200769"/>
            <a:ext cx="76557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u="sng" dirty="0">
                <a:solidFill>
                  <a:srgbClr val="FC8337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http://127.0.0.1:7545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(локальний вузол Ganache)</a:t>
            </a:r>
            <a:endParaRPr lang="en-US" sz="850" dirty="0"/>
          </a:p>
        </p:txBody>
      </p:sp>
      <p:sp>
        <p:nvSpPr>
          <p:cNvPr id="28" name="Text 22"/>
          <p:cNvSpPr/>
          <p:nvPr/>
        </p:nvSpPr>
        <p:spPr>
          <a:xfrm>
            <a:off x="396835" y="5552242"/>
            <a:ext cx="3466981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🧭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Як MetaMask знаходить або обирає RPC-вузол?</a:t>
            </a:r>
            <a:endParaRPr lang="en-US" sz="1100" dirty="0"/>
          </a:p>
        </p:txBody>
      </p:sp>
      <p:sp>
        <p:nvSpPr>
          <p:cNvPr id="29" name="Shape 23"/>
          <p:cNvSpPr/>
          <p:nvPr/>
        </p:nvSpPr>
        <p:spPr>
          <a:xfrm>
            <a:off x="396835" y="5907048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341" y="5928241"/>
            <a:ext cx="170021" cy="212646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65334" y="594598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Стандартні мережі</a:t>
            </a:r>
            <a:endParaRPr lang="en-US" sz="1100" dirty="0"/>
          </a:p>
        </p:txBody>
      </p:sp>
      <p:sp>
        <p:nvSpPr>
          <p:cNvPr id="32" name="Text 25"/>
          <p:cNvSpPr/>
          <p:nvPr/>
        </p:nvSpPr>
        <p:spPr>
          <a:xfrm>
            <a:off x="765334" y="6191131"/>
            <a:ext cx="79818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основної мережі Ethereum і відомих тестових мереж (Sepolia, Goerli) MetaMask вже має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вбудовані RPC-адреси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зазвичай через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Infura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(партнер MetaMask)</a:t>
            </a:r>
            <a:endParaRPr lang="en-US" sz="850" dirty="0"/>
          </a:p>
        </p:txBody>
      </p:sp>
      <p:sp>
        <p:nvSpPr>
          <p:cNvPr id="33" name="Shape 26"/>
          <p:cNvSpPr/>
          <p:nvPr/>
        </p:nvSpPr>
        <p:spPr>
          <a:xfrm>
            <a:off x="396835" y="6780847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7620">
            <a:solidFill>
              <a:srgbClr val="FC8337"/>
            </a:solidFill>
            <a:prstDash val="solid"/>
          </a:ln>
        </p:spPr>
      </p:sp>
      <p:pic>
        <p:nvPicPr>
          <p:cNvPr id="34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341" y="6802041"/>
            <a:ext cx="170021" cy="212646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765334" y="6819781"/>
            <a:ext cx="151899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Користувацькі мережі</a:t>
            </a:r>
            <a:endParaRPr lang="en-US" sz="1100" dirty="0"/>
          </a:p>
        </p:txBody>
      </p:sp>
      <p:sp>
        <p:nvSpPr>
          <p:cNvPr id="36" name="Text 28"/>
          <p:cNvSpPr/>
          <p:nvPr/>
        </p:nvSpPr>
        <p:spPr>
          <a:xfrm>
            <a:off x="765334" y="7064931"/>
            <a:ext cx="79818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Коли ти додаєш свою мережу (наприклад, Ganache), ти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вказуєш RPC вручну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850" dirty="0"/>
          </a:p>
        </p:txBody>
      </p:sp>
      <p:sp>
        <p:nvSpPr>
          <p:cNvPr id="37" name="Shape 29"/>
          <p:cNvSpPr/>
          <p:nvPr/>
        </p:nvSpPr>
        <p:spPr>
          <a:xfrm>
            <a:off x="765334" y="7373898"/>
            <a:ext cx="7981831" cy="714375"/>
          </a:xfrm>
          <a:prstGeom prst="roundRect">
            <a:avLst>
              <a:gd name="adj" fmla="val 14288"/>
            </a:avLst>
          </a:prstGeom>
          <a:solidFill>
            <a:srgbClr val="4B1E01"/>
          </a:solidFill>
          <a:ln/>
        </p:spPr>
      </p:sp>
      <p:sp>
        <p:nvSpPr>
          <p:cNvPr id="38" name="Shape 30"/>
          <p:cNvSpPr/>
          <p:nvPr/>
        </p:nvSpPr>
        <p:spPr>
          <a:xfrm>
            <a:off x="759738" y="7373898"/>
            <a:ext cx="7993023" cy="714375"/>
          </a:xfrm>
          <a:prstGeom prst="roundRect">
            <a:avLst>
              <a:gd name="adj" fmla="val 2381"/>
            </a:avLst>
          </a:prstGeom>
          <a:solidFill>
            <a:srgbClr val="4B1E01"/>
          </a:solidFill>
          <a:ln/>
        </p:spPr>
      </p:sp>
      <p:sp>
        <p:nvSpPr>
          <p:cNvPr id="39" name="Text 31"/>
          <p:cNvSpPr/>
          <p:nvPr/>
        </p:nvSpPr>
        <p:spPr>
          <a:xfrm>
            <a:off x="873085" y="7458908"/>
            <a:ext cx="776632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Network Name: Ganache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RPC URL: http://127.0.0.1:7545</a:t>
            </a:r>
            <a:endParaRPr lang="en-US" sz="850" dirty="0"/>
          </a:p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highlight>
                  <a:srgbClr val="4B1E0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Chain ID: 1337</a:t>
            </a:r>
            <a:endParaRPr lang="en-US" sz="850" dirty="0"/>
          </a:p>
        </p:txBody>
      </p:sp>
      <p:sp>
        <p:nvSpPr>
          <p:cNvPr id="40" name="Text 32"/>
          <p:cNvSpPr/>
          <p:nvPr/>
        </p:nvSpPr>
        <p:spPr>
          <a:xfrm>
            <a:off x="765334" y="8215789"/>
            <a:ext cx="79818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MetaMask не "знаходить" RPC автоматично — ти маєш додати його сам.</a:t>
            </a:r>
            <a:endParaRPr lang="en-US" sz="850" dirty="0"/>
          </a:p>
        </p:txBody>
      </p:sp>
      <p:sp>
        <p:nvSpPr>
          <p:cNvPr id="41" name="Text 33"/>
          <p:cNvSpPr/>
          <p:nvPr/>
        </p:nvSpPr>
        <p:spPr>
          <a:xfrm>
            <a:off x="396835" y="8567261"/>
            <a:ext cx="1774984" cy="184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📡</a:t>
            </a:r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Що робить RPC-вузол?</a:t>
            </a:r>
            <a:endParaRPr lang="en-US" sz="1100" dirty="0"/>
          </a:p>
        </p:txBody>
      </p:sp>
      <p:sp>
        <p:nvSpPr>
          <p:cNvPr id="42" name="Shape 34"/>
          <p:cNvSpPr/>
          <p:nvPr/>
        </p:nvSpPr>
        <p:spPr>
          <a:xfrm>
            <a:off x="396835" y="8922068"/>
            <a:ext cx="8350329" cy="1678543"/>
          </a:xfrm>
          <a:prstGeom prst="roundRect">
            <a:avLst>
              <a:gd name="adj" fmla="val 608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3" name="Shape 35"/>
          <p:cNvSpPr/>
          <p:nvPr/>
        </p:nvSpPr>
        <p:spPr>
          <a:xfrm>
            <a:off x="404455" y="8929688"/>
            <a:ext cx="83350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4" name="Text 36"/>
          <p:cNvSpPr/>
          <p:nvPr/>
        </p:nvSpPr>
        <p:spPr>
          <a:xfrm>
            <a:off x="517803" y="9005292"/>
            <a:ext cx="39370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Функція</a:t>
            </a:r>
            <a:endParaRPr lang="en-US" sz="850" dirty="0"/>
          </a:p>
        </p:txBody>
      </p:sp>
      <p:sp>
        <p:nvSpPr>
          <p:cNvPr id="45" name="Text 37"/>
          <p:cNvSpPr/>
          <p:nvPr/>
        </p:nvSpPr>
        <p:spPr>
          <a:xfrm>
            <a:off x="4689158" y="9005292"/>
            <a:ext cx="39370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Приклад</a:t>
            </a:r>
            <a:endParaRPr lang="en-US" sz="850" dirty="0"/>
          </a:p>
        </p:txBody>
      </p:sp>
      <p:sp>
        <p:nvSpPr>
          <p:cNvPr id="46" name="Shape 38"/>
          <p:cNvSpPr/>
          <p:nvPr/>
        </p:nvSpPr>
        <p:spPr>
          <a:xfrm>
            <a:off x="404455" y="9262348"/>
            <a:ext cx="83350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7" name="Text 39"/>
          <p:cNvSpPr/>
          <p:nvPr/>
        </p:nvSpPr>
        <p:spPr>
          <a:xfrm>
            <a:off x="517803" y="9337953"/>
            <a:ext cx="39370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📖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Отримати баланс</a:t>
            </a:r>
            <a:endParaRPr lang="en-US" sz="850" dirty="0"/>
          </a:p>
        </p:txBody>
      </p:sp>
      <p:sp>
        <p:nvSpPr>
          <p:cNvPr id="48" name="Text 40"/>
          <p:cNvSpPr/>
          <p:nvPr/>
        </p:nvSpPr>
        <p:spPr>
          <a:xfrm>
            <a:off x="4689158" y="9337953"/>
            <a:ext cx="39370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eth_getBalance(address)</a:t>
            </a:r>
            <a:endParaRPr lang="en-US" sz="850" dirty="0"/>
          </a:p>
        </p:txBody>
      </p:sp>
      <p:sp>
        <p:nvSpPr>
          <p:cNvPr id="49" name="Shape 41"/>
          <p:cNvSpPr/>
          <p:nvPr/>
        </p:nvSpPr>
        <p:spPr>
          <a:xfrm>
            <a:off x="404455" y="9595009"/>
            <a:ext cx="83350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0" name="Text 42"/>
          <p:cNvSpPr/>
          <p:nvPr/>
        </p:nvSpPr>
        <p:spPr>
          <a:xfrm>
            <a:off x="517803" y="9670613"/>
            <a:ext cx="39370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🔄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Надіслати транзакцію</a:t>
            </a:r>
            <a:endParaRPr lang="en-US" sz="850" dirty="0"/>
          </a:p>
        </p:txBody>
      </p:sp>
      <p:sp>
        <p:nvSpPr>
          <p:cNvPr id="51" name="Text 43"/>
          <p:cNvSpPr/>
          <p:nvPr/>
        </p:nvSpPr>
        <p:spPr>
          <a:xfrm>
            <a:off x="4689158" y="9670613"/>
            <a:ext cx="39370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eth_sendRawTransaction(signedTx)</a:t>
            </a:r>
            <a:endParaRPr lang="en-US" sz="850" dirty="0"/>
          </a:p>
        </p:txBody>
      </p:sp>
      <p:sp>
        <p:nvSpPr>
          <p:cNvPr id="52" name="Shape 44"/>
          <p:cNvSpPr/>
          <p:nvPr/>
        </p:nvSpPr>
        <p:spPr>
          <a:xfrm>
            <a:off x="404455" y="9927669"/>
            <a:ext cx="83350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3" name="Text 45"/>
          <p:cNvSpPr/>
          <p:nvPr/>
        </p:nvSpPr>
        <p:spPr>
          <a:xfrm>
            <a:off x="517803" y="10003274"/>
            <a:ext cx="39370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🔍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Прочитати дані контракту</a:t>
            </a:r>
            <a:endParaRPr lang="en-US" sz="850" dirty="0"/>
          </a:p>
        </p:txBody>
      </p:sp>
      <p:sp>
        <p:nvSpPr>
          <p:cNvPr id="54" name="Text 46"/>
          <p:cNvSpPr/>
          <p:nvPr/>
        </p:nvSpPr>
        <p:spPr>
          <a:xfrm>
            <a:off x="4689158" y="10003274"/>
            <a:ext cx="39370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eth_call({ to, data })</a:t>
            </a:r>
            <a:endParaRPr lang="en-US" sz="850" dirty="0"/>
          </a:p>
        </p:txBody>
      </p:sp>
      <p:sp>
        <p:nvSpPr>
          <p:cNvPr id="55" name="Shape 47"/>
          <p:cNvSpPr/>
          <p:nvPr/>
        </p:nvSpPr>
        <p:spPr>
          <a:xfrm>
            <a:off x="404455" y="10260330"/>
            <a:ext cx="83350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6" name="Text 48"/>
          <p:cNvSpPr/>
          <p:nvPr/>
        </p:nvSpPr>
        <p:spPr>
          <a:xfrm>
            <a:off x="517803" y="10335935"/>
            <a:ext cx="39370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📦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Отримати блок, транзакцію</a:t>
            </a:r>
            <a:endParaRPr lang="en-US" sz="850" dirty="0"/>
          </a:p>
        </p:txBody>
      </p:sp>
      <p:sp>
        <p:nvSpPr>
          <p:cNvPr id="57" name="Text 49"/>
          <p:cNvSpPr/>
          <p:nvPr/>
        </p:nvSpPr>
        <p:spPr>
          <a:xfrm>
            <a:off x="4689158" y="10335935"/>
            <a:ext cx="393704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eth_getBlockByNumber, eth_getTransactionByHash</a:t>
            </a:r>
            <a:endParaRPr lang="en-US" sz="850" dirty="0"/>
          </a:p>
        </p:txBody>
      </p:sp>
      <p:sp>
        <p:nvSpPr>
          <p:cNvPr id="58" name="Text 50"/>
          <p:cNvSpPr/>
          <p:nvPr/>
        </p:nvSpPr>
        <p:spPr>
          <a:xfrm>
            <a:off x="396835" y="10728127"/>
            <a:ext cx="83503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📌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Висновок: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🧠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RPC-вузол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— це як "блокчейн-сервер", через який MetaMask взаємодіє з Ethereum. MetaMask обирає RPC-вузол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залежно від мережі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Ти можеш вручну додати свій вузол. dApp завжди працює через RPC.</a:t>
            </a:r>
            <a:endParaRPr lang="en-US" sz="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091"/>
            <a:ext cx="84510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Переваги локального гаманця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42498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96188"/>
            <a:ext cx="31465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Самостійне зберігання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Повний контроль над активами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842498"/>
            <a:ext cx="4158615" cy="25702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69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Без посередників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Пряма взаємодія з блокчейном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842498"/>
            <a:ext cx="4158615" cy="257020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696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Приватність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6186607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Дані не передаються третім особам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223"/>
            <a:ext cx="9195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Порівняння з іншими гаманцями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331601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331601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331601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331601"/>
            <a:ext cx="3120866" cy="3120866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93790" y="5853589"/>
            <a:ext cx="4196358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2"/>
          <p:cNvSpPr/>
          <p:nvPr/>
        </p:nvSpPr>
        <p:spPr>
          <a:xfrm>
            <a:off x="1043464" y="6103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MetaMask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1043464" y="6593681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Локальний, у браузері</a:t>
            </a:r>
            <a:endParaRPr lang="en-US" sz="1750" dirty="0"/>
          </a:p>
        </p:txBody>
      </p:sp>
      <p:sp>
        <p:nvSpPr>
          <p:cNvPr id="10" name="Shape 4"/>
          <p:cNvSpPr/>
          <p:nvPr/>
        </p:nvSpPr>
        <p:spPr>
          <a:xfrm>
            <a:off x="5216962" y="5853589"/>
            <a:ext cx="4196358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5"/>
          <p:cNvSpPr/>
          <p:nvPr/>
        </p:nvSpPr>
        <p:spPr>
          <a:xfrm>
            <a:off x="5466636" y="6103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Апаратні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66636" y="6593681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Фізичні пристрої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5853589"/>
            <a:ext cx="4196358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9889808" y="6103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Мобільні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889808" y="6593681"/>
            <a:ext cx="36970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Додатки для смартфонів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6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Ключові висновки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100%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Локальність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Всі операції виконуються на пристрої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Передача ключів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Приватні дані не залишають браузер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78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FC8337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1543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Слів у фразі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767846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Достатньо для повного відновлення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19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Основні терміни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68109"/>
            <a:ext cx="7556421" cy="3342322"/>
          </a:xfrm>
          <a:prstGeom prst="roundRect">
            <a:avLst>
              <a:gd name="adj" fmla="val 610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97572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1194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Гаманець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1194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Програма для зберігання приватного ключа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Приватний ключ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Секретний код 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Публічна адреса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Відкрита адреса (0xABC...)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28959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Транзакція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43329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Повідомлення, що змінює стан блокчейну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374"/>
            <a:ext cx="62547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Що робить MetaMask?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5331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179582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1831181"/>
            <a:ext cx="3324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Зберігає ключ локально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793790" y="271724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759750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2795111"/>
            <a:ext cx="681930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Надає сайту доступ до акаунта користувача для підпису транзакцій і запитів до блокчейну</a:t>
            </a:r>
            <a:endParaRPr lang="en-US" sz="2200" dirty="0"/>
          </a:p>
        </p:txBody>
      </p:sp>
      <p:sp>
        <p:nvSpPr>
          <p:cNvPr id="10" name="Shape 5"/>
          <p:cNvSpPr/>
          <p:nvPr/>
        </p:nvSpPr>
        <p:spPr>
          <a:xfrm>
            <a:off x="793790" y="431172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354235"/>
            <a:ext cx="340162" cy="425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0906" y="4389596"/>
            <a:ext cx="62144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Показує баланс і токени (зчитує з блокчейну)</a:t>
            </a:r>
            <a:endParaRPr lang="en-US" sz="2200" dirty="0"/>
          </a:p>
        </p:txBody>
      </p:sp>
      <p:sp>
        <p:nvSpPr>
          <p:cNvPr id="13" name="Shape 7"/>
          <p:cNvSpPr/>
          <p:nvPr/>
        </p:nvSpPr>
        <p:spPr>
          <a:xfrm>
            <a:off x="793790" y="527565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5318165"/>
            <a:ext cx="340162" cy="4252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530906" y="53535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Підписує транзакції</a:t>
            </a:r>
            <a:endParaRPr lang="en-US" sz="2200" dirty="0"/>
          </a:p>
        </p:txBody>
      </p:sp>
      <p:sp>
        <p:nvSpPr>
          <p:cNvPr id="16" name="Shape 9"/>
          <p:cNvSpPr/>
          <p:nvPr/>
        </p:nvSpPr>
        <p:spPr>
          <a:xfrm>
            <a:off x="793790" y="623958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1530906" y="6317456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Надсилає транзакції в мережу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, яку обрав користувач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1530906" y="71622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5561528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Основний ланцюжок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7357" y="1704142"/>
            <a:ext cx="13115687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Процес створення та виведення адреси Ethereum: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299960" y="2293739"/>
            <a:ext cx="30480" cy="5342215"/>
          </a:xfrm>
          <a:prstGeom prst="roundRect">
            <a:avLst>
              <a:gd name="adj" fmla="val 6390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453128" y="2521863"/>
            <a:ext cx="649129" cy="30480"/>
          </a:xfrm>
          <a:prstGeom prst="roundRect">
            <a:avLst>
              <a:gd name="adj" fmla="val 639000"/>
            </a:avLst>
          </a:prstGeom>
          <a:solidFill>
            <a:srgbClr val="FC8337"/>
          </a:solidFill>
          <a:ln/>
        </p:spPr>
      </p:sp>
      <p:sp>
        <p:nvSpPr>
          <p:cNvPr id="6" name="Shape 4"/>
          <p:cNvSpPr/>
          <p:nvPr/>
        </p:nvSpPr>
        <p:spPr>
          <a:xfrm>
            <a:off x="7071777" y="2293739"/>
            <a:ext cx="486847" cy="486847"/>
          </a:xfrm>
          <a:prstGeom prst="roundRect">
            <a:avLst>
              <a:gd name="adj" fmla="val 4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2858" y="2334220"/>
            <a:ext cx="324564" cy="40576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528060" y="2368034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Seed-фраза (12 слів)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7357" y="2835950"/>
            <a:ext cx="547580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Початковий елемент, з якого генерується все інше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28143" y="3820239"/>
            <a:ext cx="649129" cy="30480"/>
          </a:xfrm>
          <a:prstGeom prst="roundRect">
            <a:avLst>
              <a:gd name="adj" fmla="val 639000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7071777" y="3592116"/>
            <a:ext cx="486847" cy="486847"/>
          </a:xfrm>
          <a:prstGeom prst="roundRect">
            <a:avLst>
              <a:gd name="adj" fmla="val 4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858" y="3632597"/>
            <a:ext cx="324564" cy="40576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397240" y="3666411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Приватний ключ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8397240" y="4134326"/>
            <a:ext cx="547580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Створюється на основі seed-фрази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6453128" y="4939308"/>
            <a:ext cx="649129" cy="30480"/>
          </a:xfrm>
          <a:prstGeom prst="roundRect">
            <a:avLst>
              <a:gd name="adj" fmla="val 639000"/>
            </a:avLst>
          </a:prstGeom>
          <a:solidFill>
            <a:srgbClr val="FC8337"/>
          </a:solidFill>
          <a:ln/>
        </p:spPr>
      </p:sp>
      <p:sp>
        <p:nvSpPr>
          <p:cNvPr id="16" name="Shape 12"/>
          <p:cNvSpPr/>
          <p:nvPr/>
        </p:nvSpPr>
        <p:spPr>
          <a:xfrm>
            <a:off x="7071777" y="4711184"/>
            <a:ext cx="486847" cy="486847"/>
          </a:xfrm>
          <a:prstGeom prst="roundRect">
            <a:avLst>
              <a:gd name="adj" fmla="val 4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58" y="4751665"/>
            <a:ext cx="324564" cy="40576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528060" y="4785479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Публічний ключ</a:t>
            </a:r>
            <a:endParaRPr lang="en-US" sz="2100" dirty="0"/>
          </a:p>
        </p:txBody>
      </p:sp>
      <p:sp>
        <p:nvSpPr>
          <p:cNvPr id="19" name="Text 14"/>
          <p:cNvSpPr/>
          <p:nvPr/>
        </p:nvSpPr>
        <p:spPr>
          <a:xfrm>
            <a:off x="757357" y="5253395"/>
            <a:ext cx="547580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Обчислюється з приватного ключа</a:t>
            </a:r>
            <a:endParaRPr lang="en-US" sz="1700" dirty="0"/>
          </a:p>
        </p:txBody>
      </p:sp>
      <p:sp>
        <p:nvSpPr>
          <p:cNvPr id="20" name="Shape 15"/>
          <p:cNvSpPr/>
          <p:nvPr/>
        </p:nvSpPr>
        <p:spPr>
          <a:xfrm>
            <a:off x="7528143" y="6058495"/>
            <a:ext cx="649129" cy="30480"/>
          </a:xfrm>
          <a:prstGeom prst="roundRect">
            <a:avLst>
              <a:gd name="adj" fmla="val 639000"/>
            </a:avLst>
          </a:prstGeom>
          <a:solidFill>
            <a:srgbClr val="FC8337"/>
          </a:solidFill>
          <a:ln/>
        </p:spPr>
      </p:sp>
      <p:sp>
        <p:nvSpPr>
          <p:cNvPr id="21" name="Shape 16"/>
          <p:cNvSpPr/>
          <p:nvPr/>
        </p:nvSpPr>
        <p:spPr>
          <a:xfrm>
            <a:off x="7071777" y="5830372"/>
            <a:ext cx="486847" cy="486847"/>
          </a:xfrm>
          <a:prstGeom prst="roundRect">
            <a:avLst>
              <a:gd name="adj" fmla="val 40006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858" y="5870853"/>
            <a:ext cx="324564" cy="40576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8397240" y="5904667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Адреса Ethereum</a:t>
            </a:r>
            <a:endParaRPr lang="en-US" sz="2100" dirty="0"/>
          </a:p>
        </p:txBody>
      </p:sp>
      <p:sp>
        <p:nvSpPr>
          <p:cNvPr id="24" name="Text 18"/>
          <p:cNvSpPr/>
          <p:nvPr/>
        </p:nvSpPr>
        <p:spPr>
          <a:xfrm>
            <a:off x="8397240" y="6372582"/>
            <a:ext cx="547580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Останні 20 байт keccak256 від публічного ключа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164" y="553045"/>
            <a:ext cx="3967996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🧠</a:t>
            </a:r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Покрокова схема: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8164" y="1355646"/>
            <a:ext cx="13534073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Як генерується адреса Ethereum із приватного ключа: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164" y="1782247"/>
            <a:ext cx="783074" cy="9396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66148" y="1938814"/>
            <a:ext cx="2809756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Генерується приватний ключ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566148" y="2277428"/>
            <a:ext cx="1251608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Випадкове велике число: 0x48f1a2b3c4d5e6f7...</a:t>
            </a:r>
            <a:endParaRPr lang="en-US" sz="1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64" y="2721888"/>
            <a:ext cx="783074" cy="12467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66148" y="2878455"/>
            <a:ext cx="3758327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Обчислюється публічний ключ (ECDSA)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1566148" y="3217069"/>
            <a:ext cx="1251608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0x04 + X + Y координати точки на кривій secp256k1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1566148" y="3561517"/>
            <a:ext cx="1251608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Цей ключ завжди відповідає приватному. Це математика, а не магія.</a:t>
            </a:r>
            <a:endParaRPr lang="en-US" sz="1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4" y="3968591"/>
            <a:ext cx="783074" cy="12467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566148" y="4125158"/>
            <a:ext cx="302252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Обчислюється адреса Ethereum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1566148" y="4463772"/>
            <a:ext cx="1251608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keccak256(publicKey) → останні 20 байт → адреса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1566148" y="4808220"/>
            <a:ext cx="12516088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 = '0x' + keccak256(publicKey).slice(-40);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548164" y="5450205"/>
            <a:ext cx="1957626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📦</a:t>
            </a:r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Висновок: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548164" y="5929789"/>
            <a:ext cx="13534073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Твоя адреса генерується тільки з твого приватного ключа, і лише цей ключ може підписувати транзакції, які від імені цієї адреси приймаються блокчейном.</a:t>
            </a: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548164" y="6356390"/>
            <a:ext cx="352306" cy="352306"/>
          </a:xfrm>
          <a:prstGeom prst="roundRect">
            <a:avLst>
              <a:gd name="adj" fmla="val 40010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1057037" y="6410206"/>
            <a:ext cx="3571042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Чи адреса генерується з приватного?</a:t>
            </a:r>
            <a:endParaRPr lang="en-US" sz="1500" dirty="0"/>
          </a:p>
        </p:txBody>
      </p:sp>
      <p:sp>
        <p:nvSpPr>
          <p:cNvPr id="19" name="Text 14"/>
          <p:cNvSpPr/>
          <p:nvPr/>
        </p:nvSpPr>
        <p:spPr>
          <a:xfrm>
            <a:off x="1057037" y="6748820"/>
            <a:ext cx="3872032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Так, однозначно</a:t>
            </a:r>
            <a:endParaRPr lang="en-US" sz="1200" dirty="0"/>
          </a:p>
        </p:txBody>
      </p:sp>
      <p:sp>
        <p:nvSpPr>
          <p:cNvPr id="20" name="Shape 15"/>
          <p:cNvSpPr/>
          <p:nvPr/>
        </p:nvSpPr>
        <p:spPr>
          <a:xfrm>
            <a:off x="5124807" y="6356390"/>
            <a:ext cx="352306" cy="352306"/>
          </a:xfrm>
          <a:prstGeom prst="roundRect">
            <a:avLst>
              <a:gd name="adj" fmla="val 40010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633680" y="6410206"/>
            <a:ext cx="3406021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Чи можна з адреси дізнатись ключ?</a:t>
            </a:r>
            <a:endParaRPr lang="en-US" sz="1500" dirty="0"/>
          </a:p>
        </p:txBody>
      </p:sp>
      <p:sp>
        <p:nvSpPr>
          <p:cNvPr id="22" name="Text 17"/>
          <p:cNvSpPr/>
          <p:nvPr/>
        </p:nvSpPr>
        <p:spPr>
          <a:xfrm>
            <a:off x="5633680" y="6748820"/>
            <a:ext cx="387203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❌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Ні, це одностороння функція (хешування + криптографія)</a:t>
            </a:r>
            <a:endParaRPr lang="en-US" sz="1200" dirty="0"/>
          </a:p>
        </p:txBody>
      </p:sp>
      <p:sp>
        <p:nvSpPr>
          <p:cNvPr id="23" name="Shape 18"/>
          <p:cNvSpPr/>
          <p:nvPr/>
        </p:nvSpPr>
        <p:spPr>
          <a:xfrm>
            <a:off x="9701451" y="6356390"/>
            <a:ext cx="352306" cy="352306"/>
          </a:xfrm>
          <a:prstGeom prst="roundRect">
            <a:avLst>
              <a:gd name="adj" fmla="val 40010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4" name="Text 19"/>
          <p:cNvSpPr/>
          <p:nvPr/>
        </p:nvSpPr>
        <p:spPr>
          <a:xfrm>
            <a:off x="10210324" y="6410206"/>
            <a:ext cx="3852148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Чи можна довести, що це мій гаманець?</a:t>
            </a:r>
            <a:endParaRPr lang="en-US" sz="1500" dirty="0"/>
          </a:p>
        </p:txBody>
      </p:sp>
      <p:sp>
        <p:nvSpPr>
          <p:cNvPr id="25" name="Text 20"/>
          <p:cNvSpPr/>
          <p:nvPr/>
        </p:nvSpPr>
        <p:spPr>
          <a:xfrm>
            <a:off x="10210324" y="6748820"/>
            <a:ext cx="3872032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✅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Так, тільки ти можеш підписати дані цим ключем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548164" y="7425928"/>
            <a:ext cx="13534073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8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Надсилання токенів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72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Процес надсилання криптовалюти через MetaMask складається з чотирьох послідовних етапів: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5322"/>
            <a:ext cx="3260646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822740"/>
            <a:ext cx="280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Введення даних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313158"/>
            <a:ext cx="280701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Вкажіть адресу отримувача (0x...) та суму токенів. Перевірте наявність достатнього балансу та газу для оплати транзакції.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35" y="2575322"/>
            <a:ext cx="3260765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81249" y="3822740"/>
            <a:ext cx="280713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Формування транзакції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281249" y="4667488"/>
            <a:ext cx="28071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MetaMask створює структуру транзакції з nonce, gasLimit, gasPrice, to, value та data полями. Для ERC-20 токенів використовується метод transfer() у data.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2575322"/>
            <a:ext cx="3260646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42014" y="3822740"/>
            <a:ext cx="280701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Підпис приватним ключем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542014" y="4667488"/>
            <a:ext cx="280701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Ваш приватний ключ (що зберігається локально) криптографічно підписує транзакцію, доводячи, що саме ви її авторизували без розкриття ключа.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846" y="2575322"/>
            <a:ext cx="3260765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02660" y="3822740"/>
            <a:ext cx="2807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Відправка в мережу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802660" y="4313158"/>
            <a:ext cx="2807137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Підписана транзакція надсилається через RPC-з'єднання в mempool мережі. Майнери верифікують підпис та включають її в блок після підтвердження.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419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Безпека MetaMask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73135"/>
            <a:ext cx="3664863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422809"/>
            <a:ext cx="29144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Локальне зберігання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3913227"/>
            <a:ext cx="316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Ключ не залишає браузер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73135"/>
            <a:ext cx="3664863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141" y="3422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Шифрування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3913227"/>
            <a:ext cx="316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Пароль захищає доступ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52669"/>
          </a:xfrm>
          <a:prstGeom prst="roundRect">
            <a:avLst>
              <a:gd name="adj" fmla="val 1509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002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Seed-фраза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5492710"/>
            <a:ext cx="70570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 слів для відновлення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7942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Підтримувані мережі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Ethereum Mainnet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Основна мережа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24362" y="366545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Testnet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533418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Sepolia, Goerli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9762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Локальні мережі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597628" y="5985986"/>
            <a:ext cx="42389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Ganache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197418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Інші блокчейни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793790" y="5985986"/>
            <a:ext cx="4238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Polygon, BSC</a:t>
            </a:r>
            <a:endParaRPr lang="en-US" sz="17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6618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Ключова ідея MetaMask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3286839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3221831"/>
            <a:ext cx="46333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Міст між браузером і блокчейном</a:t>
            </a:r>
            <a:endParaRPr lang="en-US" sz="2200" dirty="0"/>
          </a:p>
        </p:txBody>
      </p:sp>
      <p:sp>
        <p:nvSpPr>
          <p:cNvPr id="6" name="Shape 2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4064318"/>
            <a:ext cx="318968" cy="39862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895261" y="4086463"/>
            <a:ext cx="21984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Перегляд даних</a:t>
            </a:r>
            <a:endParaRPr lang="en-US" sz="2200" dirty="0"/>
          </a:p>
        </p:txBody>
      </p:sp>
      <p:sp>
        <p:nvSpPr>
          <p:cNvPr id="10" name="Shape 4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928949"/>
            <a:ext cx="318968" cy="39862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702266" y="4951095"/>
            <a:ext cx="2514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Підпис транзакцій</a:t>
            </a:r>
            <a:endParaRPr lang="en-US" sz="2200" dirty="0"/>
          </a:p>
        </p:txBody>
      </p:sp>
      <p:sp>
        <p:nvSpPr>
          <p:cNvPr id="14" name="Shape 6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pic>
        <p:nvPicPr>
          <p:cNvPr id="1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5793581"/>
            <a:ext cx="318968" cy="398621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7509272" y="5815727"/>
            <a:ext cx="23532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Взаємодія з dApp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2025-04-30T13:51:59Z</dcterms:created>
  <dcterms:modified xsi:type="dcterms:W3CDTF">2025-04-30T13:51:59Z</dcterms:modified>
</cp:coreProperties>
</file>